
<file path=[Content_Types].xml><?xml version="1.0" encoding="utf-8"?>
<Types xmlns="http://schemas.openxmlformats.org/package/2006/content-types"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D028047-2DDB-6F45-8E41-3E99DEBDBC5A}" type="datetimeFigureOut">
              <a:rPr lang="en-US" smtClean="0"/>
              <a:pPr/>
              <a:t>8/25/10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7B95B5A-EDA2-EB44-9527-7364C720D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047-2DDB-6F45-8E41-3E99DEBDBC5A}" type="datetimeFigureOut">
              <a:rPr lang="en-US" smtClean="0"/>
              <a:pPr/>
              <a:t>8/25/10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B5A-EDA2-EB44-9527-7364C720D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047-2DDB-6F45-8E41-3E99DEBDBC5A}" type="datetimeFigureOut">
              <a:rPr lang="en-US" smtClean="0"/>
              <a:pPr/>
              <a:t>8/25/10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B5A-EDA2-EB44-9527-7364C720D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047-2DDB-6F45-8E41-3E99DEBDBC5A}" type="datetimeFigureOut">
              <a:rPr lang="en-US" smtClean="0"/>
              <a:pPr/>
              <a:t>8/25/10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B5A-EDA2-EB44-9527-7364C720D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047-2DDB-6F45-8E41-3E99DEBDBC5A}" type="datetimeFigureOut">
              <a:rPr lang="en-US" smtClean="0"/>
              <a:pPr/>
              <a:t>8/25/10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B5A-EDA2-EB44-9527-7364C720D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047-2DDB-6F45-8E41-3E99DEBDBC5A}" type="datetimeFigureOut">
              <a:rPr lang="en-US" smtClean="0"/>
              <a:pPr/>
              <a:t>8/25/10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B5A-EDA2-EB44-9527-7364C720D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047-2DDB-6F45-8E41-3E99DEBDBC5A}" type="datetimeFigureOut">
              <a:rPr lang="en-US" smtClean="0"/>
              <a:pPr/>
              <a:t>8/25/10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B5A-EDA2-EB44-9527-7364C720DC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047-2DDB-6F45-8E41-3E99DEBDBC5A}" type="datetimeFigureOut">
              <a:rPr lang="en-US" smtClean="0"/>
              <a:pPr/>
              <a:t>8/25/10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B5A-EDA2-EB44-9527-7364C720D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047-2DDB-6F45-8E41-3E99DEBDBC5A}" type="datetimeFigureOut">
              <a:rPr lang="en-US" smtClean="0"/>
              <a:pPr/>
              <a:t>8/25/10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B5A-EDA2-EB44-9527-7364C720D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047-2DDB-6F45-8E41-3E99DEBDBC5A}" type="datetimeFigureOut">
              <a:rPr lang="en-US" smtClean="0"/>
              <a:pPr/>
              <a:t>8/25/10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B5A-EDA2-EB44-9527-7364C720D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047-2DDB-6F45-8E41-3E99DEBDBC5A}" type="datetimeFigureOut">
              <a:rPr lang="en-US" smtClean="0"/>
              <a:pPr/>
              <a:t>8/25/10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B5A-EDA2-EB44-9527-7364C720D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047-2DDB-6F45-8E41-3E99DEBDBC5A}" type="datetimeFigureOut">
              <a:rPr lang="en-US" smtClean="0"/>
              <a:pPr/>
              <a:t>8/25/10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B5A-EDA2-EB44-9527-7364C720D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047-2DDB-6F45-8E41-3E99DEBDBC5A}" type="datetimeFigureOut">
              <a:rPr lang="en-US" smtClean="0"/>
              <a:pPr/>
              <a:t>8/25/10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B5A-EDA2-EB44-9527-7364C720D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DD028047-2DDB-6F45-8E41-3E99DEBDBC5A}" type="datetimeFigureOut">
              <a:rPr lang="en-US" smtClean="0"/>
              <a:pPr/>
              <a:t>8/25/10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7B95B5A-EDA2-EB44-9527-7364C720D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047-2DDB-6F45-8E41-3E99DEBDBC5A}" type="datetimeFigureOut">
              <a:rPr lang="en-US" smtClean="0"/>
              <a:pPr/>
              <a:t>8/25/10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B5A-EDA2-EB44-9527-7364C720D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047-2DDB-6F45-8E41-3E99DEBDBC5A}" type="datetimeFigureOut">
              <a:rPr lang="en-US" smtClean="0"/>
              <a:pPr/>
              <a:t>8/25/10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B5A-EDA2-EB44-9527-7364C720D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047-2DDB-6F45-8E41-3E99DEBDBC5A}" type="datetimeFigureOut">
              <a:rPr lang="en-US" smtClean="0"/>
              <a:pPr/>
              <a:t>8/25/10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B5A-EDA2-EB44-9527-7364C720D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047-2DDB-6F45-8E41-3E99DEBDBC5A}" type="datetimeFigureOut">
              <a:rPr lang="en-US" smtClean="0"/>
              <a:pPr/>
              <a:t>8/25/10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B5A-EDA2-EB44-9527-7364C720D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047-2DDB-6F45-8E41-3E99DEBDBC5A}" type="datetimeFigureOut">
              <a:rPr lang="en-US" smtClean="0"/>
              <a:pPr/>
              <a:t>8/25/10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B5A-EDA2-EB44-9527-7364C720DC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047-2DDB-6F45-8E41-3E99DEBDBC5A}" type="datetimeFigureOut">
              <a:rPr lang="en-US" smtClean="0"/>
              <a:pPr/>
              <a:t>8/25/10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5B5A-EDA2-EB44-9527-7364C720D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D028047-2DDB-6F45-8E41-3E99DEBDBC5A}" type="datetimeFigureOut">
              <a:rPr lang="en-US" smtClean="0"/>
              <a:pPr/>
              <a:t>8/25/10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A7B95B5A-EDA2-EB44-9527-7364C720D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206562697_ed4b9931ca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977" y="0"/>
            <a:ext cx="1903024" cy="7136121"/>
          </a:xfrm>
          <a:prstGeom prst="rect">
            <a:avLst/>
          </a:prstGeom>
          <a:effectLst>
            <a:outerShdw blurRad="50800" dist="38100" dir="10800000" algn="l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Welcome to the GENITAL WART Variety Garden</a:t>
            </a:r>
            <a:endParaRPr lang="en-US" sz="2400" b="1" dirty="0">
              <a:effectLst>
                <a:outerShdw blurRad="50800" dist="38100" dir="8100000" algn="bl">
                  <a:srgbClr val="000000">
                    <a:alpha val="43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943" y="1335934"/>
            <a:ext cx="6673882" cy="440120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You are probably wondering what the tree bark with the parasitic fungus on the right has to do with GENITAL WARTS? </a:t>
            </a:r>
          </a:p>
          <a:p>
            <a:endParaRPr lang="en-US" sz="2000" dirty="0" smtClean="0">
              <a:effectLst>
                <a:outerShdw blurRad="50800" dist="38100" dir="8100000" algn="bl">
                  <a:srgbClr val="000000">
                    <a:alpha val="43000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r>
              <a:rPr lang="en-US" sz="2000" dirty="0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Genital Warts  have a similar appearance as you can appreciate on the mushrooms (penises) and flowers (anus).  Although, similar in appearance, they are quite different, GENITAL WARTS  are caused by Human </a:t>
            </a:r>
            <a:r>
              <a:rPr lang="en-US" sz="2000" dirty="0" err="1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Papilloma</a:t>
            </a:r>
            <a:r>
              <a:rPr lang="en-US" sz="2000" dirty="0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 Virus (HPV) not a fungus.</a:t>
            </a:r>
          </a:p>
          <a:p>
            <a:endParaRPr lang="en-US" sz="2000" dirty="0" smtClean="0">
              <a:effectLst>
                <a:outerShdw blurRad="50800" dist="38100" dir="8100000" algn="bl">
                  <a:srgbClr val="000000">
                    <a:alpha val="43000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r>
              <a:rPr lang="en-US" sz="2000" dirty="0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The </a:t>
            </a:r>
            <a:r>
              <a:rPr lang="en-US" sz="2000" b="1" dirty="0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MALE genital wart</a:t>
            </a:r>
            <a:r>
              <a:rPr lang="en-US" sz="2000" dirty="0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 incidences presented here range from mild to serious. The incidence in the </a:t>
            </a:r>
            <a:r>
              <a:rPr lang="en-US" sz="2000" b="1" dirty="0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anus</a:t>
            </a:r>
            <a:r>
              <a:rPr lang="en-US" sz="2000" dirty="0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  is the same for male and females. </a:t>
            </a:r>
            <a:r>
              <a:rPr lang="en-US" sz="2000" dirty="0" smtClean="0">
                <a:solidFill>
                  <a:schemeClr val="bg1"/>
                </a:solidFill>
                <a:effectLst>
                  <a:glow rad="63500">
                    <a:schemeClr val="accent1">
                      <a:alpha val="75000"/>
                    </a:schemeClr>
                  </a:glow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Anal HPV warts can be easily confused with hemorrhoid tags.</a:t>
            </a:r>
            <a:endParaRPr lang="en-US" sz="2000" dirty="0">
              <a:solidFill>
                <a:schemeClr val="bg1"/>
              </a:solidFill>
              <a:effectLst>
                <a:glow rad="63500">
                  <a:schemeClr val="accent1">
                    <a:alpha val="75000"/>
                  </a:schemeClr>
                </a:glow>
                <a:outerShdw blurRad="50800" dist="38100" dir="8100000" algn="bl">
                  <a:srgbClr val="000000">
                    <a:alpha val="43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8a95e590bae9593866a6d5a85cd0c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666"/>
            <a:ext cx="9144000" cy="6513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What is Human </a:t>
            </a:r>
            <a:r>
              <a:rPr lang="en-US" sz="2400" b="1" dirty="0" err="1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Papilloma</a:t>
            </a:r>
            <a:r>
              <a:rPr lang="en-US" sz="2400" b="1" dirty="0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 Virus?</a:t>
            </a:r>
            <a:endParaRPr lang="en-US" sz="2400" b="1" dirty="0">
              <a:effectLst>
                <a:outerShdw blurRad="50800" dist="38100" dir="8100000" algn="bl">
                  <a:srgbClr val="000000">
                    <a:alpha val="43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431" y="856358"/>
            <a:ext cx="7379810" cy="5878532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400" b="1" dirty="0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About 30 types </a:t>
            </a:r>
            <a:r>
              <a:rPr lang="en-US" sz="2000" dirty="0" smtClean="0">
                <a:latin typeface="Arial Rounded MT Bold"/>
                <a:cs typeface="Arial Rounded MT Bold"/>
              </a:rPr>
              <a:t>of Human </a:t>
            </a:r>
            <a:r>
              <a:rPr lang="en-US" sz="2000" dirty="0" err="1" smtClean="0">
                <a:latin typeface="Arial Rounded MT Bold"/>
                <a:cs typeface="Arial Rounded MT Bold"/>
              </a:rPr>
              <a:t>Papilloma</a:t>
            </a:r>
            <a:r>
              <a:rPr lang="en-US" sz="2000" dirty="0" smtClean="0">
                <a:latin typeface="Arial Rounded MT Bold"/>
                <a:cs typeface="Arial Rounded MT Bold"/>
              </a:rPr>
              <a:t> Virus (HPV) are spread through sexual contact and can infect the genital area.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latin typeface="Arial Rounded MT Bold"/>
              <a:cs typeface="Arial Rounded MT Bol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Arial Rounded MT Bold"/>
                <a:cs typeface="Arial Rounded MT Bold"/>
              </a:rPr>
              <a:t> Other names for HPV: 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Arial Rounded MT Bold"/>
                <a:cs typeface="Arial Rounded MT Bold"/>
              </a:rPr>
              <a:t> </a:t>
            </a:r>
            <a:r>
              <a:rPr lang="en-US" sz="2000" dirty="0" err="1" smtClean="0">
                <a:latin typeface="Arial Rounded MT Bold"/>
                <a:cs typeface="Arial Rounded MT Bold"/>
              </a:rPr>
              <a:t>anogenital</a:t>
            </a:r>
            <a:r>
              <a:rPr lang="en-US" sz="2000" dirty="0" smtClean="0">
                <a:latin typeface="Arial Rounded MT Bold"/>
                <a:cs typeface="Arial Rounded MT Bold"/>
              </a:rPr>
              <a:t> </a:t>
            </a:r>
            <a:r>
              <a:rPr lang="en-US" sz="2000" dirty="0" smtClean="0">
                <a:latin typeface="Arial Rounded MT Bold"/>
                <a:cs typeface="Arial Rounded MT Bold"/>
              </a:rPr>
              <a:t>warts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Arial Rounded MT Bold"/>
                <a:cs typeface="Arial Rounded MT Bold"/>
              </a:rPr>
              <a:t> genital warts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Arial Rounded MT Bold"/>
                <a:cs typeface="Arial Rounded MT Bold"/>
              </a:rPr>
              <a:t>  venereal warts</a:t>
            </a:r>
          </a:p>
          <a:p>
            <a:pPr lvl="1">
              <a:buFont typeface="Wingdings" charset="2"/>
              <a:buChar char="§"/>
            </a:pPr>
            <a:endParaRPr lang="en-US" sz="2000" dirty="0" smtClean="0">
              <a:latin typeface="Arial Rounded MT Bold"/>
              <a:cs typeface="Arial Rounded MT Bol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Arial Rounded MT Bold"/>
                <a:cs typeface="Arial Rounded MT Bold"/>
              </a:rPr>
              <a:t> HPV infects 3 to 28% of the population in the United States.</a:t>
            </a:r>
            <a:r>
              <a:rPr lang="en-US" sz="2000" dirty="0" smtClean="0">
                <a:latin typeface="Arial Rounded MT Bold"/>
                <a:cs typeface="Arial Rounded MT Bold"/>
              </a:rPr>
              <a:t> 6 </a:t>
            </a:r>
            <a:r>
              <a:rPr lang="en-US" sz="2000" dirty="0" smtClean="0">
                <a:latin typeface="Arial Rounded MT Bold"/>
                <a:cs typeface="Arial Rounded MT Bold"/>
              </a:rPr>
              <a:t>million cases reported yearly.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latin typeface="Arial Rounded MT Bold"/>
              <a:cs typeface="Arial Rounded MT Bol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Arial Rounded MT Bold"/>
                <a:cs typeface="Arial Rounded MT Bold"/>
              </a:rPr>
              <a:t>There are 100 harmless HPV types, these cause: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Arial Rounded MT Bold"/>
                <a:cs typeface="Arial Rounded MT Bold"/>
              </a:rPr>
              <a:t> Plantar  warts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Arial Rounded MT Bold"/>
                <a:cs typeface="Arial Rounded MT Bold"/>
              </a:rPr>
              <a:t> Common hand wart</a:t>
            </a:r>
          </a:p>
          <a:p>
            <a:endParaRPr lang="en-US" sz="2400" dirty="0" smtClean="0"/>
          </a:p>
          <a:p>
            <a:pPr lvl="1">
              <a:buFont typeface="Wingdings" charset="2"/>
              <a:buChar char="§"/>
            </a:pPr>
            <a:endParaRPr lang="en-US" sz="2400" dirty="0" smtClean="0"/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8a95e590bae9593866a6d5a85cd0c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666"/>
            <a:ext cx="9144000" cy="6513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Human </a:t>
            </a:r>
            <a:r>
              <a:rPr lang="en-US" sz="2400" dirty="0" err="1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Papilloma</a:t>
            </a:r>
            <a:r>
              <a:rPr lang="en-US" sz="2400" dirty="0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 Virus Symptoms </a:t>
            </a:r>
          </a:p>
          <a:p>
            <a:pPr algn="ctr"/>
            <a:r>
              <a:rPr lang="en-US" sz="2400" dirty="0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General Information for Males and  Females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7392" y="1047589"/>
            <a:ext cx="7926113" cy="4955202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Symptoms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Rounded MT Bold"/>
                <a:cs typeface="Arial Rounded MT Bold"/>
              </a:rPr>
              <a:t> </a:t>
            </a:r>
            <a:r>
              <a:rPr lang="en-US" sz="2000" dirty="0" smtClean="0">
                <a:latin typeface="Arial Rounded MT Bold"/>
                <a:cs typeface="Arial Rounded MT Bold"/>
              </a:rPr>
              <a:t>may occur several weeks to months after being exposed to Human </a:t>
            </a:r>
            <a:r>
              <a:rPr lang="en-US" sz="2000" dirty="0" err="1" smtClean="0">
                <a:latin typeface="Arial Rounded MT Bold"/>
                <a:cs typeface="Arial Rounded MT Bold"/>
              </a:rPr>
              <a:t>Papilloma</a:t>
            </a:r>
            <a:r>
              <a:rPr lang="en-US" sz="2000" dirty="0" smtClean="0">
                <a:latin typeface="Arial Rounded MT Bold"/>
                <a:cs typeface="Arial Rounded MT Bold"/>
              </a:rPr>
              <a:t> Virus (HPV) and include:</a:t>
            </a:r>
          </a:p>
          <a:p>
            <a:endParaRPr lang="en-US" sz="2000" dirty="0" smtClean="0">
              <a:latin typeface="Arial Rounded MT Bold"/>
              <a:cs typeface="Arial Rounded MT Bol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Arial Rounded MT Bold"/>
                <a:cs typeface="Arial Rounded MT Bold"/>
              </a:rPr>
              <a:t> Itching or burning around the sex organs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latin typeface="Arial Rounded MT Bold"/>
              <a:cs typeface="Arial Rounded MT Bol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Arial Rounded MT Bold"/>
                <a:cs typeface="Arial Rounded MT Bold"/>
              </a:rPr>
              <a:t> Painless growths in either sex usually on damp or moist surfaces of the body beginning as tiny, soft pink or red spots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latin typeface="Arial Rounded MT Bold"/>
              <a:cs typeface="Arial Rounded MT Bol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Arial Rounded MT Bold"/>
                <a:cs typeface="Arial Rounded MT Bold"/>
              </a:rPr>
              <a:t> Spots develop into small, white/yellow/gray bumpy warts on the sex organs and anus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latin typeface="Arial Rounded MT Bold"/>
              <a:cs typeface="Arial Rounded MT Bold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Arial Rounded MT Bold"/>
                <a:cs typeface="Arial Rounded MT Bold"/>
              </a:rPr>
              <a:t> Warts can grow quickly into irregularly shaped cauliflower-like masses</a:t>
            </a:r>
            <a:r>
              <a:rPr lang="en-US" sz="2400" dirty="0" smtClean="0">
                <a:latin typeface="Arial Rounded MT Bold"/>
                <a:cs typeface="Arial Rounded MT Bold"/>
              </a:rPr>
              <a:t>   </a:t>
            </a:r>
          </a:p>
          <a:p>
            <a:pPr lvl="1">
              <a:buFont typeface="Wingdings" charset="2"/>
              <a:buChar char="§"/>
            </a:pPr>
            <a:endParaRPr lang="en-US" sz="2400" dirty="0" smtClean="0"/>
          </a:p>
          <a:p>
            <a:pPr lvl="1"/>
            <a:endParaRPr lang="en-US" sz="2400" dirty="0"/>
          </a:p>
        </p:txBody>
      </p:sp>
      <p:pic>
        <p:nvPicPr>
          <p:cNvPr id="7" name="Picture 6" descr="wart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184" y="4773958"/>
            <a:ext cx="1080374" cy="1080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enital-warts-vag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534" y="0"/>
            <a:ext cx="4220466" cy="5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GenitalWartsinFemale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2330" y="3034714"/>
            <a:ext cx="3557851" cy="3971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females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5075409" cy="3141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genitalwartsphotos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788" y="3735667"/>
            <a:ext cx="2725008" cy="3700950"/>
          </a:xfrm>
          <a:prstGeom prst="rect">
            <a:avLst/>
          </a:prstGeom>
          <a:ln>
            <a:noFill/>
          </a:ln>
          <a:effectLst>
            <a:outerShdw blurRad="50800" dist="38100" dir="10800000" algn="l">
              <a:srgbClr val="000000">
                <a:alpha val="43000"/>
              </a:srgbClr>
            </a:outerShdw>
            <a:softEdge rad="112500"/>
          </a:effectLst>
        </p:spPr>
      </p:pic>
      <p:pic>
        <p:nvPicPr>
          <p:cNvPr id="8" name="Picture 7" descr="SOA-Condylomata-acuminata-femal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248" y="3840639"/>
            <a:ext cx="4534627" cy="3355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98879" y="3034714"/>
            <a:ext cx="4027909" cy="1154162"/>
          </a:xfrm>
          <a:prstGeom prst="rect">
            <a:avLst/>
          </a:prstGeom>
          <a:effectLst>
            <a:glow rad="139700">
              <a:schemeClr val="accent1">
                <a:alpha val="75000"/>
              </a:schemeClr>
            </a:glow>
            <a:outerShdw blurRad="101600" dist="381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External Female Genitalia</a:t>
            </a:r>
          </a:p>
          <a:p>
            <a:pPr algn="ctr"/>
            <a:r>
              <a:rPr lang="en-US" sz="23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HPV</a:t>
            </a:r>
          </a:p>
          <a:p>
            <a:pPr algn="ctr"/>
            <a:r>
              <a:rPr lang="en-US" sz="23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From Mild to Severe</a:t>
            </a:r>
            <a:endParaRPr lang="en-US" sz="23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pilloma 3 palatoEA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768" y="0"/>
            <a:ext cx="4844232" cy="322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pvpicture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8136"/>
            <a:ext cx="4656121" cy="382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genital warts on lip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437" y="3116578"/>
            <a:ext cx="4988563" cy="3741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ondyloma_acuminatu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364791" cy="349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399917" y="2968742"/>
            <a:ext cx="4502932" cy="64633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O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ral HPV </a:t>
            </a:r>
            <a:r>
              <a:rPr lang="en-US" dirty="0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secondary from </a:t>
            </a:r>
            <a:r>
              <a:rPr lang="en-US" dirty="0" smtClean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oral sex</a:t>
            </a:r>
          </a:p>
          <a:p>
            <a:pPr algn="ctr"/>
            <a:r>
              <a:rPr lang="en-US" dirty="0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with an infected partner</a:t>
            </a:r>
            <a:endParaRPr lang="en-US" dirty="0">
              <a:effectLst>
                <a:outerShdw blurRad="50800" dist="38100" dir="8100000" algn="bl">
                  <a:srgbClr val="000000">
                    <a:alpha val="43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5200" y="2485511"/>
            <a:ext cx="6358533" cy="1477328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  <a:outerShdw blurRad="101600" dist="381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Males</a:t>
            </a:r>
            <a:r>
              <a:rPr lang="en-US" dirty="0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 get HPV warts EXTERNALLY (penis &amp; anus) and ORAL MUCOSA (women too).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HOWEVER, </a:t>
            </a:r>
            <a:r>
              <a:rPr lang="en-US" dirty="0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in women HPV infestation extends to the vaginal canal and cervix. HPV can develop  dysplasia in the cervix- the outcome 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cervical cancer.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8100000" algn="bl">
                  <a:srgbClr val="000000">
                    <a:alpha val="43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575200" y="4899263"/>
            <a:ext cx="822960" cy="1516518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Down Arrow 5"/>
          <p:cNvSpPr/>
          <p:nvPr/>
        </p:nvSpPr>
        <p:spPr>
          <a:xfrm>
            <a:off x="7110773" y="4899263"/>
            <a:ext cx="822960" cy="1516518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>
            <a:off x="2447644" y="4370648"/>
            <a:ext cx="48096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Arial Narrow"/>
                <a:cs typeface="Arial Narrow"/>
              </a:rPr>
              <a:t>Walk in 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Arial Narrow"/>
                <a:cs typeface="Arial Narrow"/>
              </a:rPr>
              <a:t>this simulation of the vaginal canal, at the end the cervix has </a:t>
            </a: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Arial Narrow"/>
                <a:cs typeface="Arial Narrow"/>
              </a:rPr>
              <a:t>moderate to severe dysplasia.</a:t>
            </a:r>
          </a:p>
          <a:p>
            <a:endParaRPr lang="en-US" sz="2400" b="1" dirty="0" smtClean="0">
              <a:solidFill>
                <a:schemeClr val="bg1"/>
              </a:solidFill>
              <a:effectLst>
                <a:glow rad="101600">
                  <a:schemeClr val="accent1">
                    <a:alpha val="75000"/>
                  </a:schemeClr>
                </a:glow>
              </a:effectLst>
              <a:latin typeface="Arial Narrow"/>
              <a:cs typeface="Arial Narrow"/>
            </a:endParaRPr>
          </a:p>
        </p:txBody>
      </p:sp>
      <p:pic>
        <p:nvPicPr>
          <p:cNvPr id="8" name="Picture 7" descr="Cervi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01982" cy="226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genital warts cases cervicalcanc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713" y="-18432"/>
            <a:ext cx="2240039" cy="2240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MII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106" y="110502"/>
            <a:ext cx="2834643" cy="199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Up-Down Arrow 10"/>
          <p:cNvSpPr/>
          <p:nvPr/>
        </p:nvSpPr>
        <p:spPr>
          <a:xfrm>
            <a:off x="4203869" y="5723157"/>
            <a:ext cx="548640" cy="960903"/>
          </a:xfrm>
          <a:prstGeom prst="up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4713" y="511283"/>
            <a:ext cx="7744050" cy="175432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If you are getting involved in                                   use protection…</a:t>
            </a:r>
          </a:p>
          <a:p>
            <a:endParaRPr lang="en-US" dirty="0" smtClean="0">
              <a:latin typeface="Arial Rounded MT Bold"/>
              <a:cs typeface="Arial Rounded MT Bold"/>
            </a:endParaRPr>
          </a:p>
          <a:p>
            <a:pPr algn="ctr"/>
            <a:endParaRPr lang="en-US" dirty="0" smtClean="0">
              <a:effectLst>
                <a:outerShdw blurRad="50800" dist="38100" dir="8100000" algn="bl">
                  <a:srgbClr val="000000">
                    <a:alpha val="43000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pPr algn="ctr"/>
            <a:endParaRPr lang="en-US" dirty="0" smtClean="0">
              <a:effectLst>
                <a:outerShdw blurRad="50800" dist="38100" dir="8100000" algn="bl">
                  <a:srgbClr val="000000">
                    <a:alpha val="43000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pPr algn="ctr"/>
            <a:endParaRPr lang="en-US" dirty="0" smtClean="0">
              <a:effectLst>
                <a:outerShdw blurRad="50800" dist="38100" dir="8100000" algn="bl">
                  <a:srgbClr val="000000">
                    <a:alpha val="43000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pPr algn="ctr"/>
            <a:r>
              <a:rPr lang="en-US" dirty="0" smtClean="0">
                <a:effectLst>
                  <a:outerShdw blurRad="50800" dist="38100" dir="8100000" algn="bl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Below various barrier forms of prophylaxis…</a:t>
            </a:r>
            <a:endParaRPr lang="en-US" dirty="0">
              <a:effectLst>
                <a:outerShdw blurRad="50800" dist="38100" dir="8100000" algn="bl">
                  <a:srgbClr val="000000">
                    <a:alpha val="43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874" y="511283"/>
            <a:ext cx="1405371" cy="94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559</TotalTime>
  <Words>392</Words>
  <Application>Microsoft Macintosh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Inkwell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USF 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Lissa Mangini</dc:creator>
  <cp:lastModifiedBy>Lissa Mangini</cp:lastModifiedBy>
  <cp:revision>7</cp:revision>
  <dcterms:created xsi:type="dcterms:W3CDTF">2010-08-25T18:38:51Z</dcterms:created>
  <dcterms:modified xsi:type="dcterms:W3CDTF">2010-08-25T20:57:04Z</dcterms:modified>
</cp:coreProperties>
</file>